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7" r:id="rId2"/>
    <p:sldMasterId id="2147483689" r:id="rId3"/>
  </p:sldMasterIdLst>
  <p:notesMasterIdLst>
    <p:notesMasterId r:id="rId31"/>
  </p:notesMasterIdLst>
  <p:sldIdLst>
    <p:sldId id="256" r:id="rId4"/>
    <p:sldId id="257" r:id="rId5"/>
    <p:sldId id="258" r:id="rId6"/>
    <p:sldId id="260" r:id="rId7"/>
    <p:sldId id="259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80" r:id="rId16"/>
    <p:sldId id="281" r:id="rId17"/>
    <p:sldId id="282" r:id="rId18"/>
    <p:sldId id="283" r:id="rId19"/>
    <p:sldId id="284" r:id="rId20"/>
    <p:sldId id="265" r:id="rId21"/>
    <p:sldId id="285" r:id="rId22"/>
    <p:sldId id="288" r:id="rId23"/>
    <p:sldId id="286" r:id="rId24"/>
    <p:sldId id="287" r:id="rId25"/>
    <p:sldId id="267" r:id="rId26"/>
    <p:sldId id="269" r:id="rId27"/>
    <p:sldId id="289" r:id="rId28"/>
    <p:sldId id="290" r:id="rId29"/>
    <p:sldId id="271" r:id="rId3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entury Gothic" panose="020B0502020202020204" pitchFamily="34" charset="0"/>
      <p:regular r:id="rId36"/>
      <p:bold r:id="rId37"/>
      <p:italic r:id="rId38"/>
      <p:boldItalic r:id="rId39"/>
    </p:embeddedFont>
    <p:embeddedFont>
      <p:font typeface="Gill Sans MT" panose="020B0502020104020203" pitchFamily="34" charset="0"/>
      <p:regular r:id="rId40"/>
      <p:bold r:id="rId41"/>
      <p:italic r:id="rId42"/>
      <p:boldItalic r:id="rId43"/>
    </p:embeddedFont>
    <p:embeddedFont>
      <p:font typeface="Verdana" panose="020B060403050404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gr4d57JZRUTbabTHcWr0yN/Cfg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460" y="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5.fntdata"/><Relationship Id="rId49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customschemas.google.com/relationships/presentationmetadata" Target="metadata"/><Relationship Id="rId8" Type="http://schemas.openxmlformats.org/officeDocument/2006/relationships/slide" Target="slides/slide5.xml"/><Relationship Id="rId51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0EB5A0-AE38-41A8-9368-8B11E3AFBE8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147B4F0-D181-481A-A7FE-1194505908DE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EDA</a:t>
          </a:r>
        </a:p>
      </dgm:t>
    </dgm:pt>
    <dgm:pt modelId="{BAA2099D-EE0C-43EF-9745-8BF45AD59C31}" type="parTrans" cxnId="{3B9E9442-93D8-45A8-ADF3-6070B8046BD5}">
      <dgm:prSet/>
      <dgm:spPr/>
      <dgm:t>
        <a:bodyPr/>
        <a:lstStyle/>
        <a:p>
          <a:endParaRPr lang="en-IN" sz="2000"/>
        </a:p>
      </dgm:t>
    </dgm:pt>
    <dgm:pt modelId="{18DC4B6A-A8BE-4D54-A820-8594D9E6442F}" type="sibTrans" cxnId="{3B9E9442-93D8-45A8-ADF3-6070B8046BD5}">
      <dgm:prSet custT="1"/>
      <dgm:spPr/>
      <dgm:t>
        <a:bodyPr/>
        <a:lstStyle/>
        <a:p>
          <a:endParaRPr lang="en-IN" sz="2000"/>
        </a:p>
      </dgm:t>
    </dgm:pt>
    <dgm:pt modelId="{AE36ADAE-5C7D-4C34-9218-7D868B2E495A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Feature Engineering</a:t>
          </a:r>
        </a:p>
      </dgm:t>
    </dgm:pt>
    <dgm:pt modelId="{2B779D2F-D719-4FCA-AE99-154A84977A6A}" type="parTrans" cxnId="{CD2DF7CB-9A93-4297-8B76-BE903946CA5F}">
      <dgm:prSet/>
      <dgm:spPr/>
      <dgm:t>
        <a:bodyPr/>
        <a:lstStyle/>
        <a:p>
          <a:endParaRPr lang="en-IN" sz="2000"/>
        </a:p>
      </dgm:t>
    </dgm:pt>
    <dgm:pt modelId="{A9B73471-4234-490A-BB8E-5C5A55DB839B}" type="sibTrans" cxnId="{CD2DF7CB-9A93-4297-8B76-BE903946CA5F}">
      <dgm:prSet custT="1"/>
      <dgm:spPr/>
      <dgm:t>
        <a:bodyPr/>
        <a:lstStyle/>
        <a:p>
          <a:endParaRPr lang="en-IN" sz="2000"/>
        </a:p>
      </dgm:t>
    </dgm:pt>
    <dgm:pt modelId="{DD3DBA56-70D9-48EA-B7BB-59B132AECDA1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Building</a:t>
          </a:r>
        </a:p>
      </dgm:t>
    </dgm:pt>
    <dgm:pt modelId="{65140919-A52F-4404-81FD-503BCD6164E7}" type="parTrans" cxnId="{E84FBA98-2664-4644-A93A-33BC1A276FED}">
      <dgm:prSet/>
      <dgm:spPr/>
      <dgm:t>
        <a:bodyPr/>
        <a:lstStyle/>
        <a:p>
          <a:endParaRPr lang="en-US" sz="2000"/>
        </a:p>
      </dgm:t>
    </dgm:pt>
    <dgm:pt modelId="{C3D89F26-EFF3-4DA9-8089-E6E07C26F430}" type="sibTrans" cxnId="{E84FBA98-2664-4644-A93A-33BC1A276FED}">
      <dgm:prSet custT="1"/>
      <dgm:spPr/>
      <dgm:t>
        <a:bodyPr/>
        <a:lstStyle/>
        <a:p>
          <a:endParaRPr lang="en-US" sz="2000"/>
        </a:p>
      </dgm:t>
    </dgm:pt>
    <dgm:pt modelId="{D3E847C7-CF1F-47C8-95E7-887ED3DEB317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Evaluation</a:t>
          </a:r>
        </a:p>
      </dgm:t>
    </dgm:pt>
    <dgm:pt modelId="{6EEC5B52-41C4-4FEE-9CB3-C6C2A4756774}" type="parTrans" cxnId="{661FFA4F-027F-48E4-82C0-D5BA6F432BCB}">
      <dgm:prSet/>
      <dgm:spPr/>
      <dgm:t>
        <a:bodyPr/>
        <a:lstStyle/>
        <a:p>
          <a:endParaRPr lang="en-US" sz="2000"/>
        </a:p>
      </dgm:t>
    </dgm:pt>
    <dgm:pt modelId="{59189A98-4F8E-4F70-9938-0D448F6642FA}" type="sibTrans" cxnId="{661FFA4F-027F-48E4-82C0-D5BA6F432BCB}">
      <dgm:prSet custT="1"/>
      <dgm:spPr/>
      <dgm:t>
        <a:bodyPr/>
        <a:lstStyle/>
        <a:p>
          <a:endParaRPr lang="en-US" sz="2000"/>
        </a:p>
      </dgm:t>
    </dgm:pt>
    <dgm:pt modelId="{7DE8FFFF-46D1-4302-A84E-29D723BAE83C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Deployment</a:t>
          </a:r>
        </a:p>
      </dgm:t>
    </dgm:pt>
    <dgm:pt modelId="{E264DDFF-44E0-4569-8F23-B748A3C1CCE8}" type="parTrans" cxnId="{D3B25051-B6D1-4CDE-85E3-2F8492EFB048}">
      <dgm:prSet/>
      <dgm:spPr/>
      <dgm:t>
        <a:bodyPr/>
        <a:lstStyle/>
        <a:p>
          <a:endParaRPr lang="en-US" sz="2000"/>
        </a:p>
      </dgm:t>
    </dgm:pt>
    <dgm:pt modelId="{421E0762-4DFC-4113-8BBE-94C5FBFAB30C}" type="sibTrans" cxnId="{D3B25051-B6D1-4CDE-85E3-2F8492EFB048}">
      <dgm:prSet/>
      <dgm:spPr/>
      <dgm:t>
        <a:bodyPr/>
        <a:lstStyle/>
        <a:p>
          <a:endParaRPr lang="en-US" sz="2000"/>
        </a:p>
      </dgm:t>
    </dgm:pt>
    <dgm:pt modelId="{F5E659E7-46FD-40E1-A3EB-F498CEB3BB0B}">
      <dgm:prSet phldrT="[Text]" custT="1"/>
      <dgm:spPr/>
      <dgm:t>
        <a:bodyPr/>
        <a:lstStyle/>
        <a:p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Data</a:t>
          </a:r>
          <a:r>
            <a:rPr lang="en-IN" sz="2000" kern="1200" dirty="0"/>
            <a:t> </a:t>
          </a: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Transformation</a:t>
          </a:r>
        </a:p>
      </dgm:t>
    </dgm:pt>
    <dgm:pt modelId="{8883AB07-17FB-4BDD-8338-C3A025EB2EB1}" type="parTrans" cxnId="{72C12929-25AD-420F-A8F3-E171299F0A18}">
      <dgm:prSet/>
      <dgm:spPr/>
      <dgm:t>
        <a:bodyPr/>
        <a:lstStyle/>
        <a:p>
          <a:endParaRPr lang="en-US" sz="2000"/>
        </a:p>
      </dgm:t>
    </dgm:pt>
    <dgm:pt modelId="{05A3270B-2B5F-49C3-8255-689119634678}" type="sibTrans" cxnId="{72C12929-25AD-420F-A8F3-E171299F0A18}">
      <dgm:prSet custT="1"/>
      <dgm:spPr/>
      <dgm:t>
        <a:bodyPr/>
        <a:lstStyle/>
        <a:p>
          <a:endParaRPr lang="en-US" sz="2000"/>
        </a:p>
      </dgm:t>
    </dgm:pt>
    <dgm:pt modelId="{4A5C4C42-9925-492D-A05C-83CC8D9312A1}" type="pres">
      <dgm:prSet presAssocID="{C60EB5A0-AE38-41A8-9368-8B11E3AFBE8D}" presName="Name0" presStyleCnt="0">
        <dgm:presLayoutVars>
          <dgm:dir/>
          <dgm:resizeHandles val="exact"/>
        </dgm:presLayoutVars>
      </dgm:prSet>
      <dgm:spPr/>
    </dgm:pt>
    <dgm:pt modelId="{4257EF6F-C06D-4340-8BAF-C666580CEFB5}" type="pres">
      <dgm:prSet presAssocID="{C147B4F0-D181-481A-A7FE-1194505908DE}" presName="node" presStyleLbl="node1" presStyleIdx="0" presStyleCnt="6" custScaleX="101972" custScaleY="64028">
        <dgm:presLayoutVars>
          <dgm:bulletEnabled val="1"/>
        </dgm:presLayoutVars>
      </dgm:prSet>
      <dgm:spPr/>
    </dgm:pt>
    <dgm:pt modelId="{BD31FD96-AA72-4FFA-9930-456E73695B27}" type="pres">
      <dgm:prSet presAssocID="{18DC4B6A-A8BE-4D54-A820-8594D9E6442F}" presName="sibTrans" presStyleLbl="sibTrans2D1" presStyleIdx="0" presStyleCnt="5"/>
      <dgm:spPr/>
    </dgm:pt>
    <dgm:pt modelId="{1B162D8D-43D3-4A08-89A3-D80257D55338}" type="pres">
      <dgm:prSet presAssocID="{18DC4B6A-A8BE-4D54-A820-8594D9E6442F}" presName="connectorText" presStyleLbl="sibTrans2D1" presStyleIdx="0" presStyleCnt="5"/>
      <dgm:spPr/>
    </dgm:pt>
    <dgm:pt modelId="{B3FA07E4-94C5-4B22-9C45-700DEF4B1906}" type="pres">
      <dgm:prSet presAssocID="{AE36ADAE-5C7D-4C34-9218-7D868B2E495A}" presName="node" presStyleLbl="node1" presStyleIdx="1" presStyleCnt="6" custScaleX="108889" custScaleY="71133" custLinFactNeighborX="-17505" custLinFactNeighborY="5241">
        <dgm:presLayoutVars>
          <dgm:bulletEnabled val="1"/>
        </dgm:presLayoutVars>
      </dgm:prSet>
      <dgm:spPr/>
    </dgm:pt>
    <dgm:pt modelId="{E6B811FB-DA32-4376-994A-3BA862C8210F}" type="pres">
      <dgm:prSet presAssocID="{A9B73471-4234-490A-BB8E-5C5A55DB839B}" presName="sibTrans" presStyleLbl="sibTrans2D1" presStyleIdx="1" presStyleCnt="5" custScaleX="60053"/>
      <dgm:spPr/>
    </dgm:pt>
    <dgm:pt modelId="{B46F8211-34BC-474B-9041-812FE3BBB4D3}" type="pres">
      <dgm:prSet presAssocID="{A9B73471-4234-490A-BB8E-5C5A55DB839B}" presName="connectorText" presStyleLbl="sibTrans2D1" presStyleIdx="1" presStyleCnt="5"/>
      <dgm:spPr/>
    </dgm:pt>
    <dgm:pt modelId="{43EF12A2-D0CA-4A0D-8458-07FF60FEA846}" type="pres">
      <dgm:prSet presAssocID="{F5E659E7-46FD-40E1-A3EB-F498CEB3BB0B}" presName="node" presStyleLbl="node1" presStyleIdx="2" presStyleCnt="6">
        <dgm:presLayoutVars>
          <dgm:bulletEnabled val="1"/>
        </dgm:presLayoutVars>
      </dgm:prSet>
      <dgm:spPr/>
    </dgm:pt>
    <dgm:pt modelId="{3161A037-9B9E-40C2-85A4-DB7731B8B120}" type="pres">
      <dgm:prSet presAssocID="{05A3270B-2B5F-49C3-8255-689119634678}" presName="sibTrans" presStyleLbl="sibTrans2D1" presStyleIdx="2" presStyleCnt="5"/>
      <dgm:spPr/>
    </dgm:pt>
    <dgm:pt modelId="{8CC216B3-1047-47EA-BBCD-9DAED4BDE136}" type="pres">
      <dgm:prSet presAssocID="{05A3270B-2B5F-49C3-8255-689119634678}" presName="connectorText" presStyleLbl="sibTrans2D1" presStyleIdx="2" presStyleCnt="5"/>
      <dgm:spPr/>
    </dgm:pt>
    <dgm:pt modelId="{E7EB8246-C24E-4EAC-97E1-9968B32733B3}" type="pres">
      <dgm:prSet presAssocID="{DD3DBA56-70D9-48EA-B7BB-59B132AECDA1}" presName="node" presStyleLbl="node1" presStyleIdx="3" presStyleCnt="6" custScaleX="142454" custScaleY="80583" custLinFactNeighborX="-13980" custLinFactNeighborY="7926">
        <dgm:presLayoutVars>
          <dgm:bulletEnabled val="1"/>
        </dgm:presLayoutVars>
      </dgm:prSet>
      <dgm:spPr/>
    </dgm:pt>
    <dgm:pt modelId="{7F620E8F-5471-4266-A888-3A95B9DAA653}" type="pres">
      <dgm:prSet presAssocID="{C3D89F26-EFF3-4DA9-8089-E6E07C26F430}" presName="sibTrans" presStyleLbl="sibTrans2D1" presStyleIdx="3" presStyleCnt="5"/>
      <dgm:spPr/>
    </dgm:pt>
    <dgm:pt modelId="{CD79DFA8-9BB3-427C-A0B5-7A978B485F1A}" type="pres">
      <dgm:prSet presAssocID="{C3D89F26-EFF3-4DA9-8089-E6E07C26F430}" presName="connectorText" presStyleLbl="sibTrans2D1" presStyleIdx="3" presStyleCnt="5"/>
      <dgm:spPr/>
    </dgm:pt>
    <dgm:pt modelId="{3F22BE6F-6B3A-4DD1-B9E5-B86CAE0BB7A8}" type="pres">
      <dgm:prSet presAssocID="{D3E847C7-CF1F-47C8-95E7-887ED3DEB317}" presName="node" presStyleLbl="node1" presStyleIdx="4" presStyleCnt="6">
        <dgm:presLayoutVars>
          <dgm:bulletEnabled val="1"/>
        </dgm:presLayoutVars>
      </dgm:prSet>
      <dgm:spPr/>
    </dgm:pt>
    <dgm:pt modelId="{2F975851-4B87-4D37-8E22-A6AF3DE962D9}" type="pres">
      <dgm:prSet presAssocID="{59189A98-4F8E-4F70-9938-0D448F6642FA}" presName="sibTrans" presStyleLbl="sibTrans2D1" presStyleIdx="4" presStyleCnt="5"/>
      <dgm:spPr/>
    </dgm:pt>
    <dgm:pt modelId="{E1600106-1B62-408C-BEFD-A5A0EBB9A904}" type="pres">
      <dgm:prSet presAssocID="{59189A98-4F8E-4F70-9938-0D448F6642FA}" presName="connectorText" presStyleLbl="sibTrans2D1" presStyleIdx="4" presStyleCnt="5"/>
      <dgm:spPr/>
    </dgm:pt>
    <dgm:pt modelId="{D253764B-E049-4655-8746-93F1CDA4285B}" type="pres">
      <dgm:prSet presAssocID="{7DE8FFFF-46D1-4302-A84E-29D723BAE83C}" presName="node" presStyleLbl="node1" presStyleIdx="5" presStyleCnt="6">
        <dgm:presLayoutVars>
          <dgm:bulletEnabled val="1"/>
        </dgm:presLayoutVars>
      </dgm:prSet>
      <dgm:spPr/>
    </dgm:pt>
  </dgm:ptLst>
  <dgm:cxnLst>
    <dgm:cxn modelId="{2D22B411-1FEF-4062-B989-1CC56E1FB9BB}" type="presOf" srcId="{C3D89F26-EFF3-4DA9-8089-E6E07C26F430}" destId="{7F620E8F-5471-4266-A888-3A95B9DAA653}" srcOrd="0" destOrd="0" presId="urn:microsoft.com/office/officeart/2005/8/layout/process1"/>
    <dgm:cxn modelId="{93057B20-8F22-435D-9F3C-BC65300BDEEE}" type="presOf" srcId="{D3E847C7-CF1F-47C8-95E7-887ED3DEB317}" destId="{3F22BE6F-6B3A-4DD1-B9E5-B86CAE0BB7A8}" srcOrd="0" destOrd="0" presId="urn:microsoft.com/office/officeart/2005/8/layout/process1"/>
    <dgm:cxn modelId="{60C97222-9AF2-4D06-837F-87ACD2C366EC}" type="presOf" srcId="{7DE8FFFF-46D1-4302-A84E-29D723BAE83C}" destId="{D253764B-E049-4655-8746-93F1CDA4285B}" srcOrd="0" destOrd="0" presId="urn:microsoft.com/office/officeart/2005/8/layout/process1"/>
    <dgm:cxn modelId="{E09E9328-2B30-44C8-9A80-00DDB07E8660}" type="presOf" srcId="{18DC4B6A-A8BE-4D54-A820-8594D9E6442F}" destId="{1B162D8D-43D3-4A08-89A3-D80257D55338}" srcOrd="1" destOrd="0" presId="urn:microsoft.com/office/officeart/2005/8/layout/process1"/>
    <dgm:cxn modelId="{72C12929-25AD-420F-A8F3-E171299F0A18}" srcId="{C60EB5A0-AE38-41A8-9368-8B11E3AFBE8D}" destId="{F5E659E7-46FD-40E1-A3EB-F498CEB3BB0B}" srcOrd="2" destOrd="0" parTransId="{8883AB07-17FB-4BDD-8338-C3A025EB2EB1}" sibTransId="{05A3270B-2B5F-49C3-8255-689119634678}"/>
    <dgm:cxn modelId="{1F88E631-EA2F-4FD7-825D-E0DFDC3AA81C}" type="presOf" srcId="{59189A98-4F8E-4F70-9938-0D448F6642FA}" destId="{E1600106-1B62-408C-BEFD-A5A0EBB9A904}" srcOrd="1" destOrd="0" presId="urn:microsoft.com/office/officeart/2005/8/layout/process1"/>
    <dgm:cxn modelId="{12BB8337-5474-4EA0-8E16-3AA5C2C39797}" type="presOf" srcId="{C60EB5A0-AE38-41A8-9368-8B11E3AFBE8D}" destId="{4A5C4C42-9925-492D-A05C-83CC8D9312A1}" srcOrd="0" destOrd="0" presId="urn:microsoft.com/office/officeart/2005/8/layout/process1"/>
    <dgm:cxn modelId="{AA6B275B-72FA-4E4E-ABF7-83374136DE5D}" type="presOf" srcId="{C147B4F0-D181-481A-A7FE-1194505908DE}" destId="{4257EF6F-C06D-4340-8BAF-C666580CEFB5}" srcOrd="0" destOrd="0" presId="urn:microsoft.com/office/officeart/2005/8/layout/process1"/>
    <dgm:cxn modelId="{6DCAED60-CC3F-45C7-A363-4A9D6CB9E95C}" type="presOf" srcId="{59189A98-4F8E-4F70-9938-0D448F6642FA}" destId="{2F975851-4B87-4D37-8E22-A6AF3DE962D9}" srcOrd="0" destOrd="0" presId="urn:microsoft.com/office/officeart/2005/8/layout/process1"/>
    <dgm:cxn modelId="{3B9E9442-93D8-45A8-ADF3-6070B8046BD5}" srcId="{C60EB5A0-AE38-41A8-9368-8B11E3AFBE8D}" destId="{C147B4F0-D181-481A-A7FE-1194505908DE}" srcOrd="0" destOrd="0" parTransId="{BAA2099D-EE0C-43EF-9745-8BF45AD59C31}" sibTransId="{18DC4B6A-A8BE-4D54-A820-8594D9E6442F}"/>
    <dgm:cxn modelId="{64792769-0A0C-4631-9CF9-A124F717FAE6}" type="presOf" srcId="{05A3270B-2B5F-49C3-8255-689119634678}" destId="{8CC216B3-1047-47EA-BBCD-9DAED4BDE136}" srcOrd="1" destOrd="0" presId="urn:microsoft.com/office/officeart/2005/8/layout/process1"/>
    <dgm:cxn modelId="{661FFA4F-027F-48E4-82C0-D5BA6F432BCB}" srcId="{C60EB5A0-AE38-41A8-9368-8B11E3AFBE8D}" destId="{D3E847C7-CF1F-47C8-95E7-887ED3DEB317}" srcOrd="4" destOrd="0" parTransId="{6EEC5B52-41C4-4FEE-9CB3-C6C2A4756774}" sibTransId="{59189A98-4F8E-4F70-9938-0D448F6642FA}"/>
    <dgm:cxn modelId="{D3B25051-B6D1-4CDE-85E3-2F8492EFB048}" srcId="{C60EB5A0-AE38-41A8-9368-8B11E3AFBE8D}" destId="{7DE8FFFF-46D1-4302-A84E-29D723BAE83C}" srcOrd="5" destOrd="0" parTransId="{E264DDFF-44E0-4569-8F23-B748A3C1CCE8}" sibTransId="{421E0762-4DFC-4113-8BBE-94C5FBFAB30C}"/>
    <dgm:cxn modelId="{DD34FC7B-388C-46F3-9222-21DF296B0C2A}" type="presOf" srcId="{A9B73471-4234-490A-BB8E-5C5A55DB839B}" destId="{B46F8211-34BC-474B-9041-812FE3BBB4D3}" srcOrd="1" destOrd="0" presId="urn:microsoft.com/office/officeart/2005/8/layout/process1"/>
    <dgm:cxn modelId="{E84FBA98-2664-4644-A93A-33BC1A276FED}" srcId="{C60EB5A0-AE38-41A8-9368-8B11E3AFBE8D}" destId="{DD3DBA56-70D9-48EA-B7BB-59B132AECDA1}" srcOrd="3" destOrd="0" parTransId="{65140919-A52F-4404-81FD-503BCD6164E7}" sibTransId="{C3D89F26-EFF3-4DA9-8089-E6E07C26F430}"/>
    <dgm:cxn modelId="{576FC39A-1E40-471E-A999-13ADA93163F4}" type="presOf" srcId="{A9B73471-4234-490A-BB8E-5C5A55DB839B}" destId="{E6B811FB-DA32-4376-994A-3BA862C8210F}" srcOrd="0" destOrd="0" presId="urn:microsoft.com/office/officeart/2005/8/layout/process1"/>
    <dgm:cxn modelId="{92AA4F9B-093F-4FCD-BDFA-9C322DBAF99B}" type="presOf" srcId="{AE36ADAE-5C7D-4C34-9218-7D868B2E495A}" destId="{B3FA07E4-94C5-4B22-9C45-700DEF4B1906}" srcOrd="0" destOrd="0" presId="urn:microsoft.com/office/officeart/2005/8/layout/process1"/>
    <dgm:cxn modelId="{6505639E-31B5-4970-AC75-52B9A8374F73}" type="presOf" srcId="{F5E659E7-46FD-40E1-A3EB-F498CEB3BB0B}" destId="{43EF12A2-D0CA-4A0D-8458-07FF60FEA846}" srcOrd="0" destOrd="0" presId="urn:microsoft.com/office/officeart/2005/8/layout/process1"/>
    <dgm:cxn modelId="{4DA9D3A0-AC33-4986-ABB0-7CF8637A043E}" type="presOf" srcId="{18DC4B6A-A8BE-4D54-A820-8594D9E6442F}" destId="{BD31FD96-AA72-4FFA-9930-456E73695B27}" srcOrd="0" destOrd="0" presId="urn:microsoft.com/office/officeart/2005/8/layout/process1"/>
    <dgm:cxn modelId="{FD0444A4-1470-4767-9096-D774C758CD39}" type="presOf" srcId="{C3D89F26-EFF3-4DA9-8089-E6E07C26F430}" destId="{CD79DFA8-9BB3-427C-A0B5-7A978B485F1A}" srcOrd="1" destOrd="0" presId="urn:microsoft.com/office/officeart/2005/8/layout/process1"/>
    <dgm:cxn modelId="{956564B7-485E-4760-B4AF-7160C1437B48}" type="presOf" srcId="{05A3270B-2B5F-49C3-8255-689119634678}" destId="{3161A037-9B9E-40C2-85A4-DB7731B8B120}" srcOrd="0" destOrd="0" presId="urn:microsoft.com/office/officeart/2005/8/layout/process1"/>
    <dgm:cxn modelId="{CD2DF7CB-9A93-4297-8B76-BE903946CA5F}" srcId="{C60EB5A0-AE38-41A8-9368-8B11E3AFBE8D}" destId="{AE36ADAE-5C7D-4C34-9218-7D868B2E495A}" srcOrd="1" destOrd="0" parTransId="{2B779D2F-D719-4FCA-AE99-154A84977A6A}" sibTransId="{A9B73471-4234-490A-BB8E-5C5A55DB839B}"/>
    <dgm:cxn modelId="{BA7F5AE1-E7FD-473D-B407-00D5BE235146}" type="presOf" srcId="{DD3DBA56-70D9-48EA-B7BB-59B132AECDA1}" destId="{E7EB8246-C24E-4EAC-97E1-9968B32733B3}" srcOrd="0" destOrd="0" presId="urn:microsoft.com/office/officeart/2005/8/layout/process1"/>
    <dgm:cxn modelId="{2A703974-8DEB-4570-AE7C-6130436FC73E}" type="presParOf" srcId="{4A5C4C42-9925-492D-A05C-83CC8D9312A1}" destId="{4257EF6F-C06D-4340-8BAF-C666580CEFB5}" srcOrd="0" destOrd="0" presId="urn:microsoft.com/office/officeart/2005/8/layout/process1"/>
    <dgm:cxn modelId="{EBF52572-7124-4299-9FBE-25814FD42C01}" type="presParOf" srcId="{4A5C4C42-9925-492D-A05C-83CC8D9312A1}" destId="{BD31FD96-AA72-4FFA-9930-456E73695B27}" srcOrd="1" destOrd="0" presId="urn:microsoft.com/office/officeart/2005/8/layout/process1"/>
    <dgm:cxn modelId="{BB6E048B-400F-4146-ADA9-1C71D8CC099D}" type="presParOf" srcId="{BD31FD96-AA72-4FFA-9930-456E73695B27}" destId="{1B162D8D-43D3-4A08-89A3-D80257D55338}" srcOrd="0" destOrd="0" presId="urn:microsoft.com/office/officeart/2005/8/layout/process1"/>
    <dgm:cxn modelId="{CEB33B3C-979A-4FB9-A2E7-028E3AA41AAA}" type="presParOf" srcId="{4A5C4C42-9925-492D-A05C-83CC8D9312A1}" destId="{B3FA07E4-94C5-4B22-9C45-700DEF4B1906}" srcOrd="2" destOrd="0" presId="urn:microsoft.com/office/officeart/2005/8/layout/process1"/>
    <dgm:cxn modelId="{E7A23BA9-10D5-45C4-8D7E-56674BE2AA52}" type="presParOf" srcId="{4A5C4C42-9925-492D-A05C-83CC8D9312A1}" destId="{E6B811FB-DA32-4376-994A-3BA862C8210F}" srcOrd="3" destOrd="0" presId="urn:microsoft.com/office/officeart/2005/8/layout/process1"/>
    <dgm:cxn modelId="{0D3B9B60-5A12-4879-A812-FE46EB44C707}" type="presParOf" srcId="{E6B811FB-DA32-4376-994A-3BA862C8210F}" destId="{B46F8211-34BC-474B-9041-812FE3BBB4D3}" srcOrd="0" destOrd="0" presId="urn:microsoft.com/office/officeart/2005/8/layout/process1"/>
    <dgm:cxn modelId="{57F3FD73-0E16-483D-A971-759060A9EF78}" type="presParOf" srcId="{4A5C4C42-9925-492D-A05C-83CC8D9312A1}" destId="{43EF12A2-D0CA-4A0D-8458-07FF60FEA846}" srcOrd="4" destOrd="0" presId="urn:microsoft.com/office/officeart/2005/8/layout/process1"/>
    <dgm:cxn modelId="{AA521FF5-C764-4768-B2FD-7DDBE4FD67DD}" type="presParOf" srcId="{4A5C4C42-9925-492D-A05C-83CC8D9312A1}" destId="{3161A037-9B9E-40C2-85A4-DB7731B8B120}" srcOrd="5" destOrd="0" presId="urn:microsoft.com/office/officeart/2005/8/layout/process1"/>
    <dgm:cxn modelId="{43FDA011-B7AC-4A9F-B0EB-9F535AC8AC61}" type="presParOf" srcId="{3161A037-9B9E-40C2-85A4-DB7731B8B120}" destId="{8CC216B3-1047-47EA-BBCD-9DAED4BDE136}" srcOrd="0" destOrd="0" presId="urn:microsoft.com/office/officeart/2005/8/layout/process1"/>
    <dgm:cxn modelId="{37360814-9F74-4688-8763-C169CA6CD9B2}" type="presParOf" srcId="{4A5C4C42-9925-492D-A05C-83CC8D9312A1}" destId="{E7EB8246-C24E-4EAC-97E1-9968B32733B3}" srcOrd="6" destOrd="0" presId="urn:microsoft.com/office/officeart/2005/8/layout/process1"/>
    <dgm:cxn modelId="{E9F31DEA-46EB-47BB-912B-CFF308E7A5A9}" type="presParOf" srcId="{4A5C4C42-9925-492D-A05C-83CC8D9312A1}" destId="{7F620E8F-5471-4266-A888-3A95B9DAA653}" srcOrd="7" destOrd="0" presId="urn:microsoft.com/office/officeart/2005/8/layout/process1"/>
    <dgm:cxn modelId="{4272661D-1D61-4517-985F-EE9292C7AAE0}" type="presParOf" srcId="{7F620E8F-5471-4266-A888-3A95B9DAA653}" destId="{CD79DFA8-9BB3-427C-A0B5-7A978B485F1A}" srcOrd="0" destOrd="0" presId="urn:microsoft.com/office/officeart/2005/8/layout/process1"/>
    <dgm:cxn modelId="{66E63579-5CA7-4E3B-8FBE-D56256069356}" type="presParOf" srcId="{4A5C4C42-9925-492D-A05C-83CC8D9312A1}" destId="{3F22BE6F-6B3A-4DD1-B9E5-B86CAE0BB7A8}" srcOrd="8" destOrd="0" presId="urn:microsoft.com/office/officeart/2005/8/layout/process1"/>
    <dgm:cxn modelId="{037D18BD-D8B9-4527-9895-5E827AE15B26}" type="presParOf" srcId="{4A5C4C42-9925-492D-A05C-83CC8D9312A1}" destId="{2F975851-4B87-4D37-8E22-A6AF3DE962D9}" srcOrd="9" destOrd="0" presId="urn:microsoft.com/office/officeart/2005/8/layout/process1"/>
    <dgm:cxn modelId="{021CFE15-6752-4FAE-9916-A969D04C13F8}" type="presParOf" srcId="{2F975851-4B87-4D37-8E22-A6AF3DE962D9}" destId="{E1600106-1B62-408C-BEFD-A5A0EBB9A904}" srcOrd="0" destOrd="0" presId="urn:microsoft.com/office/officeart/2005/8/layout/process1"/>
    <dgm:cxn modelId="{9D96619C-2E72-43BD-97E7-B565BC0EBF8F}" type="presParOf" srcId="{4A5C4C42-9925-492D-A05C-83CC8D9312A1}" destId="{D253764B-E049-4655-8746-93F1CDA4285B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57EF6F-C06D-4340-8BAF-C666580CEFB5}">
      <dsp:nvSpPr>
        <dsp:cNvPr id="0" name=""/>
        <dsp:cNvSpPr/>
      </dsp:nvSpPr>
      <dsp:spPr>
        <a:xfrm>
          <a:off x="4273" y="1430513"/>
          <a:ext cx="1022306" cy="8173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EDA</a:t>
          </a:r>
        </a:p>
      </dsp:txBody>
      <dsp:txXfrm>
        <a:off x="28212" y="1454452"/>
        <a:ext cx="974428" cy="769460"/>
      </dsp:txXfrm>
    </dsp:sp>
    <dsp:sp modelId="{BD31FD96-AA72-4FFA-9930-456E73695B27}">
      <dsp:nvSpPr>
        <dsp:cNvPr id="0" name=""/>
        <dsp:cNvSpPr/>
      </dsp:nvSpPr>
      <dsp:spPr>
        <a:xfrm rot="171356">
          <a:off x="1097516" y="1747667"/>
          <a:ext cx="150771" cy="2486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/>
        </a:p>
      </dsp:txBody>
      <dsp:txXfrm>
        <a:off x="1097544" y="1796266"/>
        <a:ext cx="105540" cy="149177"/>
      </dsp:txXfrm>
    </dsp:sp>
    <dsp:sp modelId="{B3FA07E4-94C5-4B22-9C45-700DEF4B1906}">
      <dsp:nvSpPr>
        <dsp:cNvPr id="0" name=""/>
        <dsp:cNvSpPr/>
      </dsp:nvSpPr>
      <dsp:spPr>
        <a:xfrm>
          <a:off x="1310701" y="1452067"/>
          <a:ext cx="1091651" cy="9080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Feature Engineering</a:t>
          </a:r>
        </a:p>
      </dsp:txBody>
      <dsp:txXfrm>
        <a:off x="1337296" y="1478662"/>
        <a:ext cx="1038461" cy="854846"/>
      </dsp:txXfrm>
    </dsp:sp>
    <dsp:sp modelId="{E6B811FB-DA32-4376-994A-3BA862C8210F}">
      <dsp:nvSpPr>
        <dsp:cNvPr id="0" name=""/>
        <dsp:cNvSpPr/>
      </dsp:nvSpPr>
      <dsp:spPr>
        <a:xfrm rot="21453127">
          <a:off x="2586580" y="1747035"/>
          <a:ext cx="164990" cy="2486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/>
        </a:p>
      </dsp:txBody>
      <dsp:txXfrm>
        <a:off x="2586603" y="1797818"/>
        <a:ext cx="115493" cy="149177"/>
      </dsp:txXfrm>
    </dsp:sp>
    <dsp:sp modelId="{43EF12A2-D0CA-4A0D-8458-07FF60FEA846}">
      <dsp:nvSpPr>
        <dsp:cNvPr id="0" name=""/>
        <dsp:cNvSpPr/>
      </dsp:nvSpPr>
      <dsp:spPr>
        <a:xfrm>
          <a:off x="2920260" y="1200916"/>
          <a:ext cx="1002536" cy="1276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Data</a:t>
          </a:r>
          <a:r>
            <a:rPr lang="en-IN" sz="2000" kern="1200" dirty="0"/>
            <a:t> </a:t>
          </a: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Transformation</a:t>
          </a:r>
        </a:p>
      </dsp:txBody>
      <dsp:txXfrm>
        <a:off x="2949623" y="1230279"/>
        <a:ext cx="943810" cy="1217807"/>
      </dsp:txXfrm>
    </dsp:sp>
    <dsp:sp modelId="{3161A037-9B9E-40C2-85A4-DB7731B8B120}">
      <dsp:nvSpPr>
        <dsp:cNvPr id="0" name=""/>
        <dsp:cNvSpPr/>
      </dsp:nvSpPr>
      <dsp:spPr>
        <a:xfrm rot="222610">
          <a:off x="4008843" y="1758893"/>
          <a:ext cx="183208" cy="2486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008901" y="1806841"/>
        <a:ext cx="128246" cy="149177"/>
      </dsp:txXfrm>
    </dsp:sp>
    <dsp:sp modelId="{E7EB8246-C24E-4EAC-97E1-9968B32733B3}">
      <dsp:nvSpPr>
        <dsp:cNvPr id="0" name=""/>
        <dsp:cNvSpPr/>
      </dsp:nvSpPr>
      <dsp:spPr>
        <a:xfrm>
          <a:off x="4267750" y="1426026"/>
          <a:ext cx="1428153" cy="10286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Building</a:t>
          </a:r>
        </a:p>
      </dsp:txBody>
      <dsp:txXfrm>
        <a:off x="4297879" y="1456155"/>
        <a:ext cx="1367895" cy="968410"/>
      </dsp:txXfrm>
    </dsp:sp>
    <dsp:sp modelId="{7F620E8F-5471-4266-A888-3A95B9DAA653}">
      <dsp:nvSpPr>
        <dsp:cNvPr id="0" name=""/>
        <dsp:cNvSpPr/>
      </dsp:nvSpPr>
      <dsp:spPr>
        <a:xfrm rot="21392277">
          <a:off x="5809951" y="1758605"/>
          <a:ext cx="242693" cy="2486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5810017" y="1810529"/>
        <a:ext cx="169885" cy="149177"/>
      </dsp:txXfrm>
    </dsp:sp>
    <dsp:sp modelId="{3F22BE6F-6B3A-4DD1-B9E5-B86CAE0BB7A8}">
      <dsp:nvSpPr>
        <dsp:cNvPr id="0" name=""/>
        <dsp:cNvSpPr/>
      </dsp:nvSpPr>
      <dsp:spPr>
        <a:xfrm>
          <a:off x="6152980" y="1200916"/>
          <a:ext cx="1002536" cy="1276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Evaluation</a:t>
          </a:r>
        </a:p>
      </dsp:txBody>
      <dsp:txXfrm>
        <a:off x="6182343" y="1230279"/>
        <a:ext cx="943810" cy="1217807"/>
      </dsp:txXfrm>
    </dsp:sp>
    <dsp:sp modelId="{2F975851-4B87-4D37-8E22-A6AF3DE962D9}">
      <dsp:nvSpPr>
        <dsp:cNvPr id="0" name=""/>
        <dsp:cNvSpPr/>
      </dsp:nvSpPr>
      <dsp:spPr>
        <a:xfrm>
          <a:off x="7255770" y="1714868"/>
          <a:ext cx="212537" cy="2486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255770" y="1764594"/>
        <a:ext cx="148776" cy="149177"/>
      </dsp:txXfrm>
    </dsp:sp>
    <dsp:sp modelId="{D253764B-E049-4655-8746-93F1CDA4285B}">
      <dsp:nvSpPr>
        <dsp:cNvPr id="0" name=""/>
        <dsp:cNvSpPr/>
      </dsp:nvSpPr>
      <dsp:spPr>
        <a:xfrm>
          <a:off x="7556531" y="1200916"/>
          <a:ext cx="1002536" cy="1276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prstClr val="white"/>
              </a:solidFill>
              <a:latin typeface="Gill Sans MT" panose="020B0502020104020203"/>
              <a:ea typeface="+mn-ea"/>
              <a:cs typeface="+mn-cs"/>
            </a:rPr>
            <a:t>Model Deployment</a:t>
          </a:r>
        </a:p>
      </dsp:txBody>
      <dsp:txXfrm>
        <a:off x="7585894" y="1230279"/>
        <a:ext cx="943810" cy="12178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3bb489db2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e3bb489db2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e3bb489db2_4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y slide ">
  <p:cSld name="my slide 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2" name="Google Shape;62;p28"/>
          <p:cNvSpPr txBox="1">
            <a:spLocks noGrp="1"/>
          </p:cNvSpPr>
          <p:nvPr>
            <p:ph type="body" idx="1"/>
          </p:nvPr>
        </p:nvSpPr>
        <p:spPr>
          <a:xfrm>
            <a:off x="5147534" y="2590803"/>
            <a:ext cx="3566160" cy="3686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2"/>
          </p:nvPr>
        </p:nvSpPr>
        <p:spPr>
          <a:xfrm>
            <a:off x="900952" y="2039111"/>
            <a:ext cx="356616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5" name="Google Shape;65;p28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29"/>
          <p:cNvSpPr>
            <a:spLocks noGrp="1"/>
          </p:cNvSpPr>
          <p:nvPr>
            <p:ph type="pic" idx="2"/>
          </p:nvPr>
        </p:nvSpPr>
        <p:spPr>
          <a:xfrm>
            <a:off x="5487990" y="2048256"/>
            <a:ext cx="3427413" cy="42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914400" y="2039112"/>
            <a:ext cx="457200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274300" rIns="274300" bIns="274300" anchor="t" anchorCtr="0">
            <a:normAutofit/>
          </a:bodyPr>
          <a:lstStyle>
            <a:lvl1pPr marL="457200" marR="0" lvl="0" indent="-228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1" name="Google Shape;71;p29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above Caption">
  <p:cSld name="Picture above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30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298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6" name="Google Shape;76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7" name="Google Shape;77;p30"/>
          <p:cNvSpPr txBox="1"/>
          <p:nvPr/>
        </p:nvSpPr>
        <p:spPr>
          <a:xfrm>
            <a:off x="5235124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 Pictures with Caption">
  <p:cSld name="2 Pictures with Ca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31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3986784" cy="298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p31"/>
          <p:cNvSpPr>
            <a:spLocks noGrp="1"/>
          </p:cNvSpPr>
          <p:nvPr>
            <p:ph type="pic" idx="3"/>
          </p:nvPr>
        </p:nvSpPr>
        <p:spPr>
          <a:xfrm>
            <a:off x="4928616" y="1129553"/>
            <a:ext cx="3986784" cy="298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4" name="Google Shape;84;p3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0607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 Pictures with Caption">
  <p:cSld name="3 Pictures with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37150" rIns="91425" bIns="13715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ubTitle" idx="1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137150" rIns="274300" bIns="137150" anchor="t" anchorCtr="0">
            <a:normAutofit/>
          </a:bodyPr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0" name="Google Shape;90;p3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6601968" cy="298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1" name="Google Shape;91;p32"/>
          <p:cNvSpPr>
            <a:spLocks noGrp="1"/>
          </p:cNvSpPr>
          <p:nvPr>
            <p:ph type="pic" idx="3"/>
          </p:nvPr>
        </p:nvSpPr>
        <p:spPr>
          <a:xfrm>
            <a:off x="7543800" y="1129553"/>
            <a:ext cx="1371600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2" name="Google Shape;92;p32"/>
          <p:cNvSpPr>
            <a:spLocks noGrp="1"/>
          </p:cNvSpPr>
          <p:nvPr>
            <p:ph type="pic" idx="4"/>
          </p:nvPr>
        </p:nvSpPr>
        <p:spPr>
          <a:xfrm>
            <a:off x="7543800" y="2629169"/>
            <a:ext cx="1371600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3" name="Google Shape;9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4" name="Google Shape;94;p32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3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33"/>
          <p:cNvSpPr txBox="1">
            <a:spLocks noGrp="1"/>
          </p:cNvSpPr>
          <p:nvPr>
            <p:ph type="body" idx="1"/>
          </p:nvPr>
        </p:nvSpPr>
        <p:spPr>
          <a:xfrm rot="5400000">
            <a:off x="3084279" y="625709"/>
            <a:ext cx="3670766" cy="7610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8" name="Google Shape;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>
            <a:spLocks noGrp="1"/>
          </p:cNvSpPr>
          <p:nvPr>
            <p:ph type="title"/>
          </p:nvPr>
        </p:nvSpPr>
        <p:spPr>
          <a:xfrm rot="5400000">
            <a:off x="5678114" y="3438993"/>
            <a:ext cx="553327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685800" rIns="91425" bIns="6858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34"/>
          <p:cNvSpPr txBox="1">
            <a:spLocks noGrp="1"/>
          </p:cNvSpPr>
          <p:nvPr>
            <p:ph type="body" idx="1"/>
          </p:nvPr>
        </p:nvSpPr>
        <p:spPr>
          <a:xfrm rot="5400000">
            <a:off x="2059548" y="792723"/>
            <a:ext cx="4542304" cy="64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ftr" idx="11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104" name="Google Shape;10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0936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5" name="Google Shape;105;p34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6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6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8" name="Google Shape;188;p46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6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46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7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47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7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7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8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8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48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48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8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body" idx="1"/>
          </p:nvPr>
        </p:nvSpPr>
        <p:spPr>
          <a:xfrm>
            <a:off x="1114424" y="2595564"/>
            <a:ext cx="7610476" cy="3670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9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49"/>
          <p:cNvSpPr txBox="1">
            <a:spLocks noGrp="1"/>
          </p:cNvSpPr>
          <p:nvPr>
            <p:ph type="body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49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49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49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0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50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50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50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5" name="Google Shape;215;p50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50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0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0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1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1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51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51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2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2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52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3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53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31" name="Google Shape;231;p53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2" name="Google Shape;232;p53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3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3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4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54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54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54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4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4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55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55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5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55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6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56"/>
          <p:cNvSpPr txBox="1">
            <a:spLocks noGrp="1"/>
          </p:cNvSpPr>
          <p:nvPr>
            <p:ph type="body" idx="1"/>
          </p:nvPr>
        </p:nvSpPr>
        <p:spPr>
          <a:xfrm rot="5400000">
            <a:off x="604044" y="389732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1" name="Google Shape;251;p56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56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56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8"/>
          <p:cNvSpPr txBox="1">
            <a:spLocks noGrp="1"/>
          </p:cNvSpPr>
          <p:nvPr>
            <p:ph type="ctrTitle"/>
          </p:nvPr>
        </p:nvSpPr>
        <p:spPr>
          <a:xfrm>
            <a:off x="892176" y="2911261"/>
            <a:ext cx="6581775" cy="21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22571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190"/>
              <a:buFont typeface="Noto Sans Symbols"/>
              <a:buNone/>
              <a:defRPr sz="1400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58"/>
          <p:cNvSpPr txBox="1">
            <a:spLocks noGrp="1"/>
          </p:cNvSpPr>
          <p:nvPr>
            <p:ph type="subTitle" idx="1"/>
          </p:nvPr>
        </p:nvSpPr>
        <p:spPr>
          <a:xfrm>
            <a:off x="892177" y="3402014"/>
            <a:ext cx="6583363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3454"/>
              </a:lnSpc>
              <a:spcBef>
                <a:spcPts val="165"/>
              </a:spcBef>
              <a:spcAft>
                <a:spcPts val="0"/>
              </a:spcAft>
              <a:buSzPts val="1400"/>
              <a:buNone/>
              <a:defRPr sz="1100" b="1"/>
            </a:lvl1pPr>
            <a:lvl2pPr lvl="1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lvl="2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lvl="3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265" name="Google Shape;265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66" name="Google Shape;266;p5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9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59"/>
          <p:cNvSpPr txBox="1">
            <a:spLocks noGrp="1"/>
          </p:cNvSpPr>
          <p:nvPr>
            <p:ph type="body" idx="1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270" name="Google Shape;270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1" name="Google Shape;271;p5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1" name="Google Shape;21;p2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0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500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100" b="1" cap="none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6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lnSpc>
                <a:spcPct val="106000"/>
              </a:lnSpc>
              <a:spcBef>
                <a:spcPts val="112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6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6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4pPr>
            <a:lvl5pPr marL="2286000" lvl="4" indent="-228600" algn="l"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5pPr>
            <a:lvl6pPr marL="2743200" lvl="5" indent="-228600" algn="l"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6pPr>
            <a:lvl7pPr marL="3200400" lvl="6" indent="-228600" algn="l"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7pPr>
            <a:lvl8pPr marL="3657600" lvl="7" indent="-228600" algn="l"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8pPr>
            <a:lvl9pPr marL="4114800" lvl="8" indent="-228600" algn="l"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9pPr>
          </a:lstStyle>
          <a:p>
            <a:endParaRPr/>
          </a:p>
        </p:txBody>
      </p:sp>
      <p:pic>
        <p:nvPicPr>
          <p:cNvPr id="275" name="Google Shape;275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350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6" name="Google Shape;276;p60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1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61"/>
          <p:cNvSpPr txBox="1">
            <a:spLocks noGrp="1"/>
          </p:cNvSpPr>
          <p:nvPr>
            <p:ph type="body" idx="1"/>
          </p:nvPr>
        </p:nvSpPr>
        <p:spPr>
          <a:xfrm>
            <a:off x="396877" y="1154114"/>
            <a:ext cx="1927225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marL="914400" lvl="1" indent="-34925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marL="1371600" lvl="2" indent="-3302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marL="1828800" lvl="3" indent="-3175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marL="2743200" lvl="5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marL="3200400" lvl="6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marL="3657600" lvl="7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marL="4114800" lvl="8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>
            <a:endParaRPr/>
          </a:p>
        </p:txBody>
      </p:sp>
      <p:sp>
        <p:nvSpPr>
          <p:cNvPr id="280" name="Google Shape;280;p61"/>
          <p:cNvSpPr txBox="1">
            <a:spLocks noGrp="1"/>
          </p:cNvSpPr>
          <p:nvPr>
            <p:ph type="body" idx="2"/>
          </p:nvPr>
        </p:nvSpPr>
        <p:spPr>
          <a:xfrm>
            <a:off x="2476502" y="1154114"/>
            <a:ext cx="1928813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marL="914400" lvl="1" indent="-34925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marL="1371600" lvl="2" indent="-3302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marL="1828800" lvl="3" indent="-3175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marL="2286000" lvl="4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marL="2743200" lvl="5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marL="3200400" lvl="6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marL="3657600" lvl="7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marL="4114800" lvl="8" indent="-317500" algn="l"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>
            <a:endParaRPr/>
          </a:p>
        </p:txBody>
      </p:sp>
      <p:pic>
        <p:nvPicPr>
          <p:cNvPr id="281" name="Google Shape;281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82" name="Google Shape;282;p61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2"/>
          <p:cNvSpPr txBox="1">
            <a:spLocks noGrp="1"/>
          </p:cNvSpPr>
          <p:nvPr>
            <p:ph type="title"/>
          </p:nvPr>
        </p:nvSpPr>
        <p:spPr>
          <a:xfrm>
            <a:off x="457200" y="1223740"/>
            <a:ext cx="8229600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62"/>
          <p:cNvSpPr txBox="1"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sz="1900" b="1"/>
            </a:lvl1pPr>
            <a:lvl2pPr marL="914400" lvl="1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sz="1600" b="1"/>
            </a:lvl2pPr>
            <a:lvl3pPr marL="1371600" lvl="2" indent="-228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286" name="Google Shape;286;p6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marL="914400" lvl="1" indent="-3302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marL="1371600" lvl="2" indent="-3175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marL="1828800" lvl="3" indent="-304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>
            <a:endParaRPr/>
          </a:p>
        </p:txBody>
      </p:sp>
      <p:sp>
        <p:nvSpPr>
          <p:cNvPr id="287" name="Google Shape;287;p62"/>
          <p:cNvSpPr txBox="1">
            <a:spLocks noGrp="1"/>
          </p:cNvSpPr>
          <p:nvPr>
            <p:ph type="body" idx="3"/>
          </p:nvPr>
        </p:nvSpPr>
        <p:spPr>
          <a:xfrm>
            <a:off x="4645027" y="1535114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sz="1900" b="1"/>
            </a:lvl1pPr>
            <a:lvl2pPr marL="914400" lvl="1" indent="-2286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sz="1600" b="1"/>
            </a:lvl2pPr>
            <a:lvl3pPr marL="1371600" lvl="2" indent="-228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288" name="Google Shape;288;p62"/>
          <p:cNvSpPr txBox="1">
            <a:spLocks noGrp="1"/>
          </p:cNvSpPr>
          <p:nvPr>
            <p:ph type="body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marL="914400" lvl="1" indent="-3302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marL="1371600" lvl="2" indent="-3175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marL="1828800" lvl="3" indent="-304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>
            <a:endParaRPr/>
          </a:p>
        </p:txBody>
      </p:sp>
      <p:pic>
        <p:nvPicPr>
          <p:cNvPr id="289" name="Google Shape;289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0" name="Google Shape;290;p62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3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3" name="Google Shape;293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15811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4" name="Google Shape;294;p63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7" name="Google Shape;297;p64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5"/>
          <p:cNvSpPr txBox="1">
            <a:spLocks noGrp="1"/>
          </p:cNvSpPr>
          <p:nvPr>
            <p:ph type="title"/>
          </p:nvPr>
        </p:nvSpPr>
        <p:spPr>
          <a:xfrm>
            <a:off x="457202" y="1176568"/>
            <a:ext cx="3008313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65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2000"/>
              </a:spcBef>
              <a:spcAft>
                <a:spcPts val="0"/>
              </a:spcAft>
              <a:buSzPts val="1400"/>
              <a:buNone/>
              <a:defRPr sz="2500"/>
            </a:lvl1pPr>
            <a:lvl2pPr marL="914400" lvl="1" indent="-3683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2200"/>
              <a:buChar char="◼"/>
              <a:defRPr sz="2200"/>
            </a:lvl2pPr>
            <a:lvl3pPr marL="1371600" lvl="2" indent="-349250" algn="l">
              <a:lnSpc>
                <a:spcPct val="106000"/>
              </a:lnSpc>
              <a:spcBef>
                <a:spcPts val="760"/>
              </a:spcBef>
              <a:spcAft>
                <a:spcPts val="0"/>
              </a:spcAft>
              <a:buSzPts val="1900"/>
              <a:buChar char="–"/>
              <a:defRPr sz="1900"/>
            </a:lvl3pPr>
            <a:lvl4pPr marL="1828800" lvl="3" indent="-3302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9pPr>
          </a:lstStyle>
          <a:p>
            <a:endParaRPr/>
          </a:p>
        </p:txBody>
      </p:sp>
      <p:sp>
        <p:nvSpPr>
          <p:cNvPr id="301" name="Google Shape;301;p65"/>
          <p:cNvSpPr txBox="1">
            <a:spLocks noGrp="1"/>
          </p:cNvSpPr>
          <p:nvPr>
            <p:ph type="body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marL="914400" lvl="1" indent="-228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marL="2286000" lvl="4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marL="2743200" lvl="5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marL="3200400" lvl="6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marL="3657600" lvl="7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marL="4114800" lvl="8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>
            <a:endParaRPr/>
          </a:p>
        </p:txBody>
      </p:sp>
      <p:pic>
        <p:nvPicPr>
          <p:cNvPr id="302" name="Google Shape;302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5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03" name="Google Shape;303;p65"/>
          <p:cNvSpPr txBox="1"/>
          <p:nvPr/>
        </p:nvSpPr>
        <p:spPr>
          <a:xfrm>
            <a:off x="533570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6"/>
          <p:cNvSpPr txBox="1">
            <a:spLocks noGrp="1"/>
          </p:cNvSpPr>
          <p:nvPr>
            <p:ph type="title"/>
          </p:nvPr>
        </p:nvSpPr>
        <p:spPr>
          <a:xfrm>
            <a:off x="1792288" y="5108806"/>
            <a:ext cx="5486400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6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6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6000"/>
              </a:lnSpc>
              <a:spcBef>
                <a:spcPts val="76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6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marL="914400" lvl="1" indent="-228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marL="2286000" lvl="4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marL="2743200" lvl="5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marL="3200400" lvl="6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marL="3657600" lvl="7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marL="4114800" lvl="8" indent="-228600" algn="l"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>
            <a:endParaRPr/>
          </a:p>
        </p:txBody>
      </p:sp>
      <p:pic>
        <p:nvPicPr>
          <p:cNvPr id="308" name="Google Shape;308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8069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09" name="Google Shape;309;p66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7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67"/>
          <p:cNvSpPr txBox="1">
            <a:spLocks noGrp="1"/>
          </p:cNvSpPr>
          <p:nvPr>
            <p:ph type="body" idx="1"/>
          </p:nvPr>
        </p:nvSpPr>
        <p:spPr>
          <a:xfrm rot="5400000">
            <a:off x="-166687" y="1717676"/>
            <a:ext cx="5135562" cy="4008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313" name="Google Shape;313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1217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14" name="Google Shape;314;p67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8"/>
          <p:cNvSpPr txBox="1">
            <a:spLocks noGrp="1"/>
          </p:cNvSpPr>
          <p:nvPr>
            <p:ph type="title"/>
          </p:nvPr>
        </p:nvSpPr>
        <p:spPr>
          <a:xfrm rot="5400000">
            <a:off x="3868851" y="3305065"/>
            <a:ext cx="5775325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68"/>
          <p:cNvSpPr txBox="1">
            <a:spLocks noGrp="1"/>
          </p:cNvSpPr>
          <p:nvPr>
            <p:ph type="body" idx="1"/>
          </p:nvPr>
        </p:nvSpPr>
        <p:spPr>
          <a:xfrm rot="5400000">
            <a:off x="564356" y="346870"/>
            <a:ext cx="5775325" cy="611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marL="1371600" lvl="2" indent="-3429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marL="1828800" lvl="3" indent="-3429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pic>
        <p:nvPicPr>
          <p:cNvPr id="318" name="Google Shape;318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19" name="Google Shape;319;p6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able" type="tbl">
  <p:cSld name="TABLE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9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22" name="Google Shape;322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5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3" name="Google Shape;323;p6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Picture">
  <p:cSld name="Title Slide with Pictur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ctrTitle"/>
          </p:nvPr>
        </p:nvSpPr>
        <p:spPr>
          <a:xfrm>
            <a:off x="0" y="5025434"/>
            <a:ext cx="8915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t" anchorCtr="0">
            <a:noAutofit/>
          </a:bodyPr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ctr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Google Shape;25;p22"/>
          <p:cNvSpPr>
            <a:spLocks noGrp="1"/>
          </p:cNvSpPr>
          <p:nvPr>
            <p:ph type="pic" idx="2"/>
          </p:nvPr>
        </p:nvSpPr>
        <p:spPr>
          <a:xfrm>
            <a:off x="927100" y="1129553"/>
            <a:ext cx="79883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826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" name="Google Shape;27;p22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0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1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188700" tIns="45700" rIns="274300" bIns="4570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spcFirstLastPara="1" wrap="square" lIns="292600" tIns="91425" rIns="274300" bIns="91425" anchor="ctr" anchorCtr="0">
            <a:normAutofit/>
          </a:bodyPr>
          <a:lstStyle>
            <a:lvl1pPr marL="457200" marR="0" lvl="0" indent="-228600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1" name="Google Shape;3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2" name="Google Shape;32;p23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body" idx="1"/>
          </p:nvPr>
        </p:nvSpPr>
        <p:spPr>
          <a:xfrm>
            <a:off x="1117600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body" idx="2"/>
          </p:nvPr>
        </p:nvSpPr>
        <p:spPr>
          <a:xfrm>
            <a:off x="5147534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37" name="Google Shape;37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21792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8" name="Google Shape;38;p24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body" idx="1"/>
          </p:nvPr>
        </p:nvSpPr>
        <p:spPr>
          <a:xfrm>
            <a:off x="1120588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1120588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body" idx="3"/>
          </p:nvPr>
        </p:nvSpPr>
        <p:spPr>
          <a:xfrm>
            <a:off x="5147534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body" idx="4"/>
          </p:nvPr>
        </p:nvSpPr>
        <p:spPr>
          <a:xfrm>
            <a:off x="5147534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sz="16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cxnSp>
        <p:nvCxnSpPr>
          <p:cNvPr id="45" name="Google Shape;45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" name="Google Shape;49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w="38100" cap="flat" cmpd="sng">
            <a:solidFill>
              <a:srgbClr val="D5D9C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2" name="Google Shape;52;p25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5" name="Google Shape;5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8896" y="12648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6" name="Google Shape;56;p26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59752" y="9144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9" name="Google Shape;59;p27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2638730" y="638773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sz="9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Google Shape;12;p16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>
          <p15:clr>
            <a:srgbClr val="F26B43"/>
          </p15:clr>
        </p15:guide>
        <p15:guide id="2" pos="56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0" name="Google Shape;180;p4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1" name="Google Shape;181;p45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45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83" name="Google Shape;183;p45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68896" y="8509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84" name="Google Shape;184;p45"/>
          <p:cNvSpPr txBox="1"/>
          <p:nvPr/>
        </p:nvSpPr>
        <p:spPr>
          <a:xfrm>
            <a:off x="54728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7"/>
          <p:cNvSpPr txBox="1">
            <a:spLocks noGrp="1"/>
          </p:cNvSpPr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6" name="Google Shape;256;p57"/>
          <p:cNvSpPr txBox="1">
            <a:spLocks noGrp="1"/>
          </p:cNvSpPr>
          <p:nvPr>
            <p:ph type="body" idx="1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◼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79400" algn="l" rtl="0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79400" algn="l" rtl="0">
              <a:lnSpc>
                <a:spcPct val="106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Google Shape;257;p57"/>
          <p:cNvSpPr txBox="1"/>
          <p:nvPr/>
        </p:nvSpPr>
        <p:spPr>
          <a:xfrm rot="-5400000">
            <a:off x="8861426" y="6543677"/>
            <a:ext cx="422275" cy="6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rgbClr val="AFAF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p57"/>
          <p:cNvCxnSpPr/>
          <p:nvPr/>
        </p:nvCxnSpPr>
        <p:spPr>
          <a:xfrm>
            <a:off x="469900" y="992188"/>
            <a:ext cx="8504238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59" name="Google Shape;259;p57"/>
          <p:cNvSpPr/>
          <p:nvPr/>
        </p:nvSpPr>
        <p:spPr>
          <a:xfrm>
            <a:off x="414339" y="6670419"/>
            <a:ext cx="268287" cy="92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57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159751" y="6667"/>
            <a:ext cx="1975104" cy="426949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61" name="Google Shape;261;p57"/>
          <p:cNvSpPr txBox="1"/>
          <p:nvPr/>
        </p:nvSpPr>
        <p:spPr>
          <a:xfrm>
            <a:off x="535399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4.png"/><Relationship Id="rId4" Type="http://schemas.openxmlformats.org/officeDocument/2006/relationships/image" Target="../media/image2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4.png"/><Relationship Id="rId4" Type="http://schemas.openxmlformats.org/officeDocument/2006/relationships/image" Target="../media/image2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Data" Target="../diagrams/data1.xml"/><Relationship Id="rId11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3.xml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"/>
          <p:cNvSpPr txBox="1"/>
          <p:nvPr/>
        </p:nvSpPr>
        <p:spPr>
          <a:xfrm>
            <a:off x="1544320" y="1415772"/>
            <a:ext cx="7599680" cy="515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lang="en-US" sz="3000" b="1" dirty="0">
                <a:solidFill>
                  <a:schemeClr val="dk1"/>
                </a:solidFill>
              </a:rPr>
              <a:t>       </a:t>
            </a:r>
            <a:endParaRPr dirty="0"/>
          </a:p>
          <a:p>
            <a:r>
              <a:rPr lang="en-US" sz="36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Group-4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Karan Mangesh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Gangwal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K. Niranjan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raju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Miss. Varsha R Chintamani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 F Mohamed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Hamdhan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Himangi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S SHARMILI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Mupparam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Srividya 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Mentor Name</a:t>
            </a:r>
            <a:r>
              <a:rPr lang="en-US" sz="2400" b="1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-</a:t>
            </a:r>
            <a:r>
              <a:rPr lang="en-US" sz="2400" b="1" dirty="0" err="1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Adhvaith</a:t>
            </a:r>
            <a:endParaRPr lang="en-US" sz="2400" b="1" i="0" u="none" strike="noStrike" cap="none" dirty="0">
              <a:solidFill>
                <a:srgbClr val="002776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lang="en-US" sz="2400" b="1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Date</a:t>
            </a:r>
            <a:r>
              <a:rPr lang="en-US" sz="2400" b="1" i="0" u="none" strike="noStrike" cap="none" dirty="0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-16.03.2023</a:t>
            </a:r>
            <a:endParaRPr dirty="0"/>
          </a:p>
        </p:txBody>
      </p:sp>
      <p:pic>
        <p:nvPicPr>
          <p:cNvPr id="333" name="Google Shape;333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00064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E34109-FFC7-4FE3-8E35-BCFCC6A20443}"/>
              </a:ext>
            </a:extLst>
          </p:cNvPr>
          <p:cNvSpPr txBox="1"/>
          <p:nvPr/>
        </p:nvSpPr>
        <p:spPr>
          <a:xfrm>
            <a:off x="899160" y="291108"/>
            <a:ext cx="734568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300" b="1" dirty="0"/>
              <a:t>AIR QUALITY FORECASTING</a:t>
            </a:r>
            <a:endParaRPr lang="en-US" sz="43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ABAE242-4283-4DAD-926B-6A94E0DF1E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73"/>
    </mc:Choice>
    <mc:Fallback>
      <p:transition spd="slow" advTm="7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290A038-F3C3-4E1C-A4A9-9EA037585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12" y="796053"/>
            <a:ext cx="9603275" cy="1049235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Bivariate Analysis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9934B1-3C04-4BC6-BE8F-DFAD917BC21C}"/>
              </a:ext>
            </a:extLst>
          </p:cNvPr>
          <p:cNvSpPr txBox="1">
            <a:spLocks/>
          </p:cNvSpPr>
          <p:nvPr/>
        </p:nvSpPr>
        <p:spPr>
          <a:xfrm>
            <a:off x="333979" y="1931065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buFont typeface="Noto Sans Symbols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Transforming techniques used: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logarithmic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Reciprocal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Square-root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Cube root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Exponential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Scaling transformation</a:t>
            </a:r>
          </a:p>
          <a:p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563F2ED-8671-4516-8B6B-A47082952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32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64"/>
    </mc:Choice>
    <mc:Fallback>
      <p:transition spd="slow" advTm="11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EFBBB53-78C8-4EAE-890F-1871B5032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94" y="413656"/>
            <a:ext cx="7695658" cy="4945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58887C-9760-450C-9CE6-0D7BD78CA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31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0"/>
    </mc:Choice>
    <mc:Fallback>
      <p:transition spd="slow" advTm="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F07C4-B07E-4200-BA4A-B41315AF3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USING DIFFERENT TRANSFORMATIONS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4083D9-2ED7-4BF9-AF0C-D4321841C9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8392"/>
            <a:ext cx="8811946" cy="344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A24F07-0DA8-4B8D-AA6A-34734A095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81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5"/>
    </mc:Choice>
    <mc:Fallback>
      <p:transition spd="slow" advTm="4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E739-A576-4110-BEDC-EF46426EE665}"/>
              </a:ext>
            </a:extLst>
          </p:cNvPr>
          <p:cNvSpPr txBox="1">
            <a:spLocks/>
          </p:cNvSpPr>
          <p:nvPr/>
        </p:nvSpPr>
        <p:spPr>
          <a:xfrm>
            <a:off x="-927554" y="702919"/>
            <a:ext cx="9603275" cy="1049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3200" b="1" dirty="0">
                <a:solidFill>
                  <a:schemeClr val="accent5">
                    <a:lumMod val="75000"/>
                  </a:schemeClr>
                </a:solidFill>
              </a:rPr>
              <a:t>DIFFERENT K 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25A25C-0D85-4DF8-ABB7-A441254B3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187" y="1704181"/>
            <a:ext cx="4690514" cy="344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0AC7EB-19BF-454E-8D3F-F6BDA069A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99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6"/>
    </mc:Choice>
    <mc:Fallback>
      <p:transition spd="slow" advTm="3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6A5735-71FF-4EF6-BF58-FD9CA94F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2604"/>
            <a:ext cx="9603275" cy="1151021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Trend Analysis</a:t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I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11EA2B3-8506-4EE9-A4C4-306F63821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2125133"/>
            <a:ext cx="5332837" cy="2887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751520-C910-4557-9FE5-0C65BC33DBAE}"/>
              </a:ext>
            </a:extLst>
          </p:cNvPr>
          <p:cNvSpPr txBox="1"/>
          <p:nvPr/>
        </p:nvSpPr>
        <p:spPr>
          <a:xfrm>
            <a:off x="5271083" y="2269067"/>
            <a:ext cx="3745917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0000"/>
                </a:solidFill>
                <a:latin typeface="Helvetica Neue"/>
              </a:rPr>
              <a:t>W</a:t>
            </a: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e calculate the rolling mean and standard deviation using a window size of 10 years.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We then plot the CO2 data, rolling mean, and standard deviation on a single graph using matplotlib.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By examining the plot, we can observe the overall direction of the CO2 data over time and identify any trends.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In this example, we can see that the CO2 data has an upward trend over time.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5C21B26-6EAB-4202-8C6C-C836194926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78"/>
    </mc:Choice>
    <mc:Fallback>
      <p:transition spd="slow" advTm="26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67323B-63B1-4F93-BBF4-827C9138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777" y="289367"/>
            <a:ext cx="6685148" cy="873719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Seasonality Analysis</a:t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E99C9E-CE0B-443C-8664-4792C290142E}"/>
              </a:ext>
            </a:extLst>
          </p:cNvPr>
          <p:cNvSpPr txBox="1">
            <a:spLocks/>
          </p:cNvSpPr>
          <p:nvPr/>
        </p:nvSpPr>
        <p:spPr>
          <a:xfrm>
            <a:off x="935898" y="1163086"/>
            <a:ext cx="7857228" cy="287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IN" dirty="0">
                <a:solidFill>
                  <a:srgbClr val="000000"/>
                </a:solidFill>
                <a:latin typeface="Helvetica Neue"/>
              </a:rPr>
              <a:t>We have plotted different plots to Identify its seasonality And we find That data have one seasonality for every period</a:t>
            </a:r>
          </a:p>
          <a:p>
            <a:endParaRPr lang="en-IN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Font typeface="Noto Sans Symbols"/>
              <a:buNone/>
            </a:pPr>
            <a:r>
              <a:rPr lang="en-IN" dirty="0"/>
              <a:t>0		20		 50			90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1D63A1CF-AA33-44FB-9E8E-A2570C99A3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24" y="3574555"/>
            <a:ext cx="2140621" cy="1466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8DFD64-AB19-45BD-A07A-31B86CFEB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713" y="3574555"/>
            <a:ext cx="2370638" cy="1498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90C72C98-F7F4-4771-865E-19DBD953B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056" y="3586724"/>
            <a:ext cx="2140620" cy="1498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F8B0F55A-7C15-43FF-8EEB-0D142860B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767" y="3574555"/>
            <a:ext cx="2235489" cy="1498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E87AF75-A364-41BA-B4AF-7FA40F07C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8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17"/>
    </mc:Choice>
    <mc:Fallback>
      <p:transition spd="slow" advTm="12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2389C38-FD76-4C00-9AA7-FDB90A8A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13" y="465853"/>
            <a:ext cx="8716888" cy="1034737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chemeClr val="accent5">
                    <a:lumMod val="75000"/>
                  </a:schemeClr>
                </a:solidFill>
                <a:effectLst/>
                <a:latin typeface="Helvetica Neue"/>
              </a:rPr>
              <a:t>Stationary Analysis</a:t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DB0A4D-25C7-4175-8DCE-078887E92349}"/>
              </a:ext>
            </a:extLst>
          </p:cNvPr>
          <p:cNvSpPr txBox="1">
            <a:spLocks/>
          </p:cNvSpPr>
          <p:nvPr/>
        </p:nvSpPr>
        <p:spPr>
          <a:xfrm>
            <a:off x="223913" y="1677067"/>
            <a:ext cx="8716888" cy="3402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IN">
                <a:solidFill>
                  <a:srgbClr val="000000"/>
                </a:solidFill>
                <a:latin typeface="Helvetica Neue"/>
              </a:rPr>
              <a:t>We then use the adfuller function from the statsmodels library to perform the ADF test for stationarity. The test returns a test statistic and a p-value. If the p-value is below a certain threshold (e.g., 0.05), we can reject the null hypothesis of non-stationarity and conclude that the time series is stationary.</a:t>
            </a:r>
          </a:p>
          <a:p>
            <a:r>
              <a:rPr lang="en-IN">
                <a:solidFill>
                  <a:srgbClr val="000000"/>
                </a:solidFill>
                <a:latin typeface="Helvetica Neue"/>
              </a:rPr>
              <a:t>And by seeing the result we get that the data is stationary</a:t>
            </a:r>
          </a:p>
          <a:p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B36F6F-CF77-4504-B2A1-647DD4AAEE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15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56"/>
    </mc:Choice>
    <mc:Fallback>
      <p:transition spd="slow" advTm="22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D85847-DD9E-4461-AEF9-A4135BBA3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268"/>
            <a:ext cx="8955121" cy="101650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SCATTER PLOT</a:t>
            </a:r>
            <a:br>
              <a:rPr lang="en-IN" b="1" dirty="0">
                <a:solidFill>
                  <a:schemeClr val="accent5">
                    <a:lumMod val="75000"/>
                  </a:schemeClr>
                </a:solidFill>
              </a:rPr>
            </a:br>
            <a:endParaRPr lang="en-IN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25938E9-88F8-4969-BCEA-9CD1F751E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728" y="2323132"/>
            <a:ext cx="4977778" cy="332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A72A59-A1DC-40AF-B1AD-4687BD92D308}"/>
              </a:ext>
            </a:extLst>
          </p:cNvPr>
          <p:cNvSpPr txBox="1"/>
          <p:nvPr/>
        </p:nvSpPr>
        <p:spPr>
          <a:xfrm>
            <a:off x="0" y="1494785"/>
            <a:ext cx="943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As we see in the graph that the relation between co2 and Temperature, it sees that the year is increasing and co2 is also increasing its showing positive corelation between the features</a:t>
            </a:r>
            <a:endParaRPr lang="en-IN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712BEA0-422B-44F3-9B5E-D8788DE41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239" y="2323132"/>
            <a:ext cx="4154761" cy="279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192A4BF-B910-4E49-ABED-0DB17525B9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1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3"/>
    </mc:Choice>
    <mc:Fallback>
      <p:transition spd="slow" advTm="3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9"/>
          <p:cNvSpPr txBox="1"/>
          <p:nvPr/>
        </p:nvSpPr>
        <p:spPr>
          <a:xfrm>
            <a:off x="3171008" y="2943398"/>
            <a:ext cx="327608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/>
          </a:p>
        </p:txBody>
      </p:sp>
      <p:pic>
        <p:nvPicPr>
          <p:cNvPr id="400" name="Google Shape;400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F7EE82-3E78-4B91-A60E-3811F4B36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"/>
    </mc:Choice>
    <mc:Fallback>
      <p:transition spd="slow" advTm="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1821A-107D-47E5-8E6B-DBA34FCF8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SPLITTING DATASET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61CEBD-3074-4004-AB47-7B2C55B34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1250"/>
            <a:ext cx="9144000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D650B6A-B6BD-4F70-8BB9-C0C0D9852E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19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9"/>
    </mc:Choice>
    <mc:Fallback>
      <p:transition spd="slow" advTm="8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"/>
          <p:cNvSpPr txBox="1"/>
          <p:nvPr/>
        </p:nvSpPr>
        <p:spPr>
          <a:xfrm>
            <a:off x="0" y="112649"/>
            <a:ext cx="350712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Business Problem:</a:t>
            </a:r>
            <a:endParaRPr/>
          </a:p>
        </p:txBody>
      </p:sp>
      <p:sp>
        <p:nvSpPr>
          <p:cNvPr id="340" name="Google Shape;340;p2"/>
          <p:cNvSpPr txBox="1"/>
          <p:nvPr/>
        </p:nvSpPr>
        <p:spPr>
          <a:xfrm>
            <a:off x="165000" y="2352780"/>
            <a:ext cx="8979000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-IN" sz="2000" dirty="0">
                <a:latin typeface="Arial" panose="020B0604020202020204" pitchFamily="34" charset="0"/>
                <a:ea typeface="Arial" panose="020B0604020202020204" pitchFamily="34" charset="0"/>
              </a:rPr>
              <a:t>To forecast Co2 levels for an organization so that the organization can follow government norms with respect to Co2 emission levels.</a:t>
            </a:r>
          </a:p>
        </p:txBody>
      </p:sp>
      <p:pic>
        <p:nvPicPr>
          <p:cNvPr id="342" name="Google Shape;34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10D96AE-3EE9-43A9-B513-561A6787F3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27"/>
    </mc:Choice>
    <mc:Fallback>
      <p:transition spd="slow" advTm="9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4DD92-C680-4715-B437-E22895F46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4470"/>
            <a:ext cx="8913813" cy="9144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ARIMA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DF5E2-8F38-4825-8B26-AA03A8A508A5}"/>
              </a:ext>
            </a:extLst>
          </p:cNvPr>
          <p:cNvSpPr txBox="1"/>
          <p:nvPr/>
        </p:nvSpPr>
        <p:spPr>
          <a:xfrm>
            <a:off x="440266" y="1174680"/>
            <a:ext cx="2506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ACF PLOT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3819E9-2819-466B-8C89-AD6150E71073}"/>
              </a:ext>
            </a:extLst>
          </p:cNvPr>
          <p:cNvSpPr txBox="1"/>
          <p:nvPr/>
        </p:nvSpPr>
        <p:spPr>
          <a:xfrm>
            <a:off x="6400800" y="1174680"/>
            <a:ext cx="1832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PACF PLOT</a:t>
            </a:r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05BC3F27-93CC-4250-8518-ED447F4E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1" y="1731962"/>
            <a:ext cx="4572000" cy="4270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>
            <a:extLst>
              <a:ext uri="{FF2B5EF4-FFF2-40B4-BE49-F238E27FC236}">
                <a16:creationId xmlns:a16="http://schemas.microsoft.com/office/drawing/2014/main" id="{8BFF3FAF-6D7D-4895-B511-6215B2BE1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1" y="1731962"/>
            <a:ext cx="4495799" cy="395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61BD0-B644-49AC-8982-52D9FFDABE38}"/>
              </a:ext>
            </a:extLst>
          </p:cNvPr>
          <p:cNvSpPr/>
          <p:nvPr/>
        </p:nvSpPr>
        <p:spPr>
          <a:xfrm>
            <a:off x="564497" y="6098481"/>
            <a:ext cx="35841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rmse_arima</a:t>
            </a:r>
            <a:r>
              <a:rPr lang="en-US" dirty="0"/>
              <a:t>=1.1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C48DB2F-578D-47C8-AA0A-CE7B135D50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25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42"/>
    </mc:Choice>
    <mc:Fallback>
      <p:transition spd="slow" advTm="10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F4EDDD2-A6FB-40BD-BDAF-D3FEE0576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1261534"/>
            <a:ext cx="8737599" cy="365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C6EFFB-6EF2-4101-8640-EB725DC79AC7}"/>
              </a:ext>
            </a:extLst>
          </p:cNvPr>
          <p:cNvSpPr/>
          <p:nvPr/>
        </p:nvSpPr>
        <p:spPr>
          <a:xfrm>
            <a:off x="1328546" y="354113"/>
            <a:ext cx="60805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002776"/>
              </a:buClr>
              <a:buSzPts val="2800"/>
            </a:pPr>
            <a:r>
              <a:rPr lang="en-US" sz="3200" b="1" dirty="0">
                <a:solidFill>
                  <a:srgbClr val="002776"/>
                </a:solidFill>
              </a:rPr>
              <a:t>Visualizing Model Predictions</a:t>
            </a:r>
            <a:endParaRPr lang="en-US" sz="32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BF2F6AA-3A67-4F9E-B3D5-BA049031E4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02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4"/>
    </mc:Choice>
    <mc:Fallback>
      <p:transition spd="slow" advTm="6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2F60-1C82-4B7B-9C5B-7E9F97BFF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322"/>
            <a:ext cx="8913813" cy="9144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Evaluation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90275-7A03-474C-A56F-8D79E7C0F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6305" y="2899755"/>
            <a:ext cx="6625793" cy="319217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7E3205D-F833-4D6D-AF08-36EEDC19F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33" y="1157722"/>
            <a:ext cx="7537979" cy="492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6121EC-2405-46BA-A4DA-9822CE305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6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4"/>
    </mc:Choice>
    <mc:Fallback>
      <p:transition spd="slow" advTm="3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1"/>
          <p:cNvSpPr txBox="1"/>
          <p:nvPr/>
        </p:nvSpPr>
        <p:spPr>
          <a:xfrm>
            <a:off x="2099734" y="0"/>
            <a:ext cx="378850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lang="en-US" sz="2800" b="1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Predictions</a:t>
            </a:r>
            <a:endParaRPr dirty="0"/>
          </a:p>
        </p:txBody>
      </p:sp>
      <p:pic>
        <p:nvPicPr>
          <p:cNvPr id="425" name="Google Shape;425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A510F89-80B2-4F8C-B80D-F590BA874841}"/>
              </a:ext>
            </a:extLst>
          </p:cNvPr>
          <p:cNvSpPr>
            <a:spLocks noChangeArrowheads="1"/>
          </p:cNvSpPr>
          <p:nvPr/>
        </p:nvSpPr>
        <p:spPr bwMode="auto">
          <a:xfrm rot="8112441" flipV="1">
            <a:off x="643466" y="3753421"/>
            <a:ext cx="3302001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0E2B845-5657-4E03-9E36-82EB996C9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04758"/>
              </p:ext>
            </p:extLst>
          </p:nvPr>
        </p:nvGraphicFramePr>
        <p:xfrm>
          <a:off x="1894253" y="702733"/>
          <a:ext cx="4792133" cy="5010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3733">
                  <a:extLst>
                    <a:ext uri="{9D8B030D-6E8A-4147-A177-3AD203B41FA5}">
                      <a16:colId xmlns:a16="http://schemas.microsoft.com/office/drawing/2014/main" val="261198310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444416878"/>
                    </a:ext>
                  </a:extLst>
                </a:gridCol>
              </a:tblGrid>
              <a:tr h="311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798399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2000-01-01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16.906652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403873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2001-01-01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16.901750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401255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2002-01-01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16.905362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90810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2003-01-01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16.902701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243471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2004-01-01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16.904662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469320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2005-01-01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16.903217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644396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2006-01-01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16.904282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879635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2007-01-01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16.903497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358930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2008-01-01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16.904075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60332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2009-01-01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16.903649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02348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2010-01-01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16.903963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960796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2011-01-01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16.903732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034165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2012-01-01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16.903902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7585682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2013-01-01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16.903777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698978"/>
                  </a:ext>
                </a:extLst>
              </a:tr>
              <a:tr h="313267">
                <a:tc>
                  <a:txBody>
                    <a:bodyPr/>
                    <a:lstStyle/>
                    <a:p>
                      <a:r>
                        <a:rPr lang="en-US" dirty="0"/>
                        <a:t>2014-01-01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16.903869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632755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EB4E32-0B0C-4AD7-899E-20505FDF20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4"/>
    </mc:Choice>
    <mc:Fallback>
      <p:transition spd="slow" advTm="5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3"/>
          <p:cNvSpPr txBox="1"/>
          <p:nvPr/>
        </p:nvSpPr>
        <p:spPr>
          <a:xfrm>
            <a:off x="1109354" y="3218296"/>
            <a:ext cx="692529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Deployment using </a:t>
            </a:r>
            <a:r>
              <a:rPr lang="en-US" sz="2800" b="1" dirty="0" err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endParaRPr dirty="0"/>
          </a:p>
        </p:txBody>
      </p:sp>
      <p:pic>
        <p:nvPicPr>
          <p:cNvPr id="441" name="Google Shape;44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2C04928-E373-4F0A-945C-9624BD0F3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1"/>
    </mc:Choice>
    <mc:Fallback>
      <p:transition spd="slow" advTm="3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9F10BC4-8A5C-437B-9D15-D20B4FD7B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0CA5E5A-E47C-42F6-8481-6D9A54527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58"/>
    </mc:Choice>
    <mc:Fallback>
      <p:transition spd="slow" advTm="13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12F180-2FE3-4029-96D5-1B9736857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BE027C3-FD7F-4D2D-A317-047B1BA0E0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8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9"/>
    </mc:Choice>
    <mc:Fallback>
      <p:transition spd="slow" advTm="3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"/>
          <p:cNvSpPr txBox="1"/>
          <p:nvPr/>
        </p:nvSpPr>
        <p:spPr>
          <a:xfrm>
            <a:off x="3599331" y="3137647"/>
            <a:ext cx="202596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  <p:pic>
        <p:nvPicPr>
          <p:cNvPr id="454" name="Google Shape;454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C787404-8884-4427-9C39-6F29B06A7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6"/>
    </mc:Choice>
    <mc:Fallback>
      <p:transition spd="slow" advTm="1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"/>
          <p:cNvSpPr txBox="1"/>
          <p:nvPr/>
        </p:nvSpPr>
        <p:spPr>
          <a:xfrm>
            <a:off x="370390" y="266218"/>
            <a:ext cx="613458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Project Architecture / Project Flow</a:t>
            </a:r>
            <a:endParaRPr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E2BE5A87-8A23-4CA4-8B78-076E3CFFBC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5219319"/>
              </p:ext>
            </p:extLst>
          </p:nvPr>
        </p:nvGraphicFramePr>
        <p:xfrm>
          <a:off x="395464" y="1853754"/>
          <a:ext cx="8563341" cy="3678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91DFAC2-42BB-408F-B91E-9CD12ED2E6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0"/>
    </mc:Choice>
    <mc:Fallback>
      <p:transition spd="slow" advTm="4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"/>
          <p:cNvSpPr txBox="1"/>
          <p:nvPr/>
        </p:nvSpPr>
        <p:spPr>
          <a:xfrm>
            <a:off x="1354237" y="2842266"/>
            <a:ext cx="6435525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 and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Feature Engineering</a:t>
            </a:r>
            <a:endParaRPr/>
          </a:p>
        </p:txBody>
      </p:sp>
      <p:pic>
        <p:nvPicPr>
          <p:cNvPr id="362" name="Google Shape;36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30BB38-8C87-4DA7-AD07-0C6D25794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4"/>
    </mc:Choice>
    <mc:Fallback>
      <p:transition spd="slow" advTm="2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3bb489db2_4_0"/>
          <p:cNvSpPr txBox="1">
            <a:spLocks noGrp="1"/>
          </p:cNvSpPr>
          <p:nvPr>
            <p:ph type="title"/>
          </p:nvPr>
        </p:nvSpPr>
        <p:spPr>
          <a:xfrm>
            <a:off x="3" y="1123856"/>
            <a:ext cx="8913900" cy="914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EDA</a:t>
            </a:r>
            <a:endParaRPr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56" name="Google Shape;356;ge3bb489db2_4_0"/>
          <p:cNvSpPr txBox="1">
            <a:spLocks noGrp="1"/>
          </p:cNvSpPr>
          <p:nvPr>
            <p:ph type="body" idx="1"/>
          </p:nvPr>
        </p:nvSpPr>
        <p:spPr>
          <a:xfrm>
            <a:off x="497624" y="2221992"/>
            <a:ext cx="8148752" cy="363289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IN" dirty="0"/>
              <a:t>Shape of the data  (215,2)</a:t>
            </a:r>
          </a:p>
          <a:p>
            <a:r>
              <a:rPr lang="en-US" dirty="0"/>
              <a:t>There are two column features i.e., Year and CO2 levels. Both are in FLOAT datatype</a:t>
            </a:r>
          </a:p>
          <a:p>
            <a:r>
              <a:rPr lang="en-US" dirty="0"/>
              <a:t>No Null values and duplicate values observed</a:t>
            </a:r>
          </a:p>
          <a:p>
            <a:r>
              <a:rPr lang="en-US" dirty="0"/>
              <a:t>No outliers detected</a:t>
            </a:r>
            <a:endParaRPr lang="en-IN" dirty="0"/>
          </a:p>
          <a:p>
            <a:r>
              <a:rPr lang="en-IN" dirty="0"/>
              <a:t>Converting year into date datatype in the format of year</a:t>
            </a:r>
            <a:r>
              <a:rPr lang="en-IN" b="1" dirty="0">
                <a:solidFill>
                  <a:srgbClr val="000000"/>
                </a:solidFill>
                <a:latin typeface="Helvetica Neue"/>
              </a:rPr>
              <a:t>.</a:t>
            </a:r>
            <a:endParaRPr lang="en-IN" dirty="0"/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C575C6C-59C7-431B-9E71-E1CB4D868F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57"/>
    </mc:Choice>
    <mc:Fallback>
      <p:transition spd="slow" advTm="23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169A-13AC-4A2A-8CC0-529BAA4B3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" y="315782"/>
            <a:ext cx="8913813" cy="914400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DATA DISTRIBUTION</a:t>
            </a:r>
            <a:br>
              <a:rPr lang="en-IN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  	Density Plot</a:t>
            </a:r>
            <a:br>
              <a:rPr lang="en-IN" b="1" dirty="0">
                <a:solidFill>
                  <a:schemeClr val="accent5">
                    <a:lumMod val="75000"/>
                  </a:schemeClr>
                </a:solidFill>
              </a:rPr>
            </a:b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CF02C4C-AE65-46EA-99B4-850C230C7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4022" y="1777475"/>
            <a:ext cx="4427460" cy="332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7626E1-87A4-4EF6-8A89-36CA023B3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7867" y="5558290"/>
            <a:ext cx="3646311" cy="6155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/>
              <a:t>Skewness of Feature is 0.3602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dirty="0"/>
              <a:t>Kurtosis of Feature is -1.4123 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2E359753-A4F8-4603-8CC0-9633D2319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3438" y="1777475"/>
            <a:ext cx="4765468" cy="330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767300C-853A-47A2-97FB-84A4BFB14A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548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82"/>
    </mc:Choice>
    <mc:Fallback>
      <p:transition spd="slow" advTm="12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EE0C2-21E7-48EB-BF81-E708DF58C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" y="545988"/>
            <a:ext cx="8913813" cy="914400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  <a:latin typeface="Helvetica Neue"/>
              </a:rPr>
              <a:t>DATA DISTRIBUTION</a:t>
            </a:r>
            <a:br>
              <a:rPr lang="en-IN" b="1" dirty="0">
                <a:solidFill>
                  <a:srgbClr val="000000"/>
                </a:solidFill>
                <a:latin typeface="Helvetica Neue"/>
              </a:rPr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CC0E901-5C7D-4DD6-9549-63D0CDFD72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200650"/>
              </p:ext>
            </p:extLst>
          </p:nvPr>
        </p:nvGraphicFramePr>
        <p:xfrm>
          <a:off x="180314" y="2436327"/>
          <a:ext cx="4391686" cy="3384603"/>
        </p:xfrm>
        <a:graphic>
          <a:graphicData uri="http://schemas.openxmlformats.org/drawingml/2006/table">
            <a:tbl>
              <a:tblPr/>
              <a:tblGrid>
                <a:gridCol w="2195843">
                  <a:extLst>
                    <a:ext uri="{9D8B030D-6E8A-4147-A177-3AD203B41FA5}">
                      <a16:colId xmlns:a16="http://schemas.microsoft.com/office/drawing/2014/main" val="3708480275"/>
                    </a:ext>
                  </a:extLst>
                </a:gridCol>
                <a:gridCol w="2195843">
                  <a:extLst>
                    <a:ext uri="{9D8B030D-6E8A-4147-A177-3AD203B41FA5}">
                      <a16:colId xmlns:a16="http://schemas.microsoft.com/office/drawing/2014/main" val="361957029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r" fontAlgn="ctr"/>
                      <a:endParaRPr lang="en-IN" sz="18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CO2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8146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dirty="0">
                          <a:effectLst/>
                        </a:rPr>
                        <a:t>215.000000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185292"/>
                  </a:ext>
                </a:extLst>
              </a:tr>
              <a:tr h="45852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mean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>
                          <a:effectLst/>
                        </a:rPr>
                        <a:t>6.741970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4314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std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>
                          <a:effectLst/>
                        </a:rPr>
                        <a:t>6.522437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0691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min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>
                          <a:effectLst/>
                        </a:rPr>
                        <a:t>0.001750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15738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25%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>
                          <a:effectLst/>
                        </a:rPr>
                        <a:t>0.041050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62214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50%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dirty="0">
                          <a:effectLst/>
                        </a:rPr>
                        <a:t>6.390000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4002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75%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dirty="0">
                          <a:effectLst/>
                        </a:rPr>
                        <a:t>11.500000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6222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b="1">
                          <a:effectLst/>
                        </a:rPr>
                        <a:t>max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800" dirty="0">
                          <a:effectLst/>
                        </a:rPr>
                        <a:t>18.200000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299259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4ECDFAD8-2DE8-4E28-A9ED-B486E7BA9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361" y="3104473"/>
            <a:ext cx="4124325" cy="284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F66C94-011A-415D-A399-D49719E295E9}"/>
              </a:ext>
            </a:extLst>
          </p:cNvPr>
          <p:cNvSpPr/>
          <p:nvPr/>
        </p:nvSpPr>
        <p:spPr>
          <a:xfrm>
            <a:off x="4972099" y="2066995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Correlation Heatmap</a:t>
            </a:r>
          </a:p>
          <a:p>
            <a:r>
              <a:rPr lang="en-IN" dirty="0"/>
              <a:t>	The year and CO2 column are highly correlated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D46160E-8992-450A-93C7-A88C62BF55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94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76"/>
    </mc:Choice>
    <mc:Fallback>
      <p:transition spd="slow" advTm="11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51F9D4B-343D-46AB-9945-4CFD0928B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311" y="282371"/>
            <a:ext cx="6264639" cy="1012583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  <a:latin typeface="Helvetica Neue"/>
              </a:rPr>
              <a:t>Outlier Detection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34457B9-C84C-4F73-A0E2-FFB201E2C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89" y="1842101"/>
            <a:ext cx="4612563" cy="3026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FA89B7-2BD9-43AD-B5ED-712021D1CD73}"/>
              </a:ext>
            </a:extLst>
          </p:cNvPr>
          <p:cNvSpPr txBox="1"/>
          <p:nvPr/>
        </p:nvSpPr>
        <p:spPr>
          <a:xfrm>
            <a:off x="5040488" y="2006600"/>
            <a:ext cx="32991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For testing outliers we use box plot method, IQR method and Z-scores method we get result that there is no outliers in our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0000"/>
                </a:solidFill>
                <a:latin typeface="Helvetica Neue"/>
              </a:rPr>
              <a:t>Using Shapiro-Wilk Normality test, the p-values are less than </a:t>
            </a: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.05, we reject the null hypothesis.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 We have sufficient evidence to say that the sample data does not come from a normal distribution.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60CC45A-0EE9-4306-BB16-185F97969C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8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5"/>
    </mc:Choice>
    <mc:Fallback>
      <p:transition spd="slow" advTm="6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66C11E7-88BC-4B74-871D-39300AA30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8754" y="203385"/>
            <a:ext cx="9603275" cy="1049235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accent5">
                    <a:lumMod val="75000"/>
                  </a:schemeClr>
                </a:solidFill>
              </a:rPr>
              <a:t>DATA TRANSFORMATIONS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8E0793-CC7E-4468-959E-19C2D83BA5EF}"/>
              </a:ext>
            </a:extLst>
          </p:cNvPr>
          <p:cNvSpPr txBox="1">
            <a:spLocks/>
          </p:cNvSpPr>
          <p:nvPr/>
        </p:nvSpPr>
        <p:spPr>
          <a:xfrm>
            <a:off x="364067" y="1600200"/>
            <a:ext cx="8870454" cy="326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sz="20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sz="1800" b="0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IN" dirty="0"/>
              <a:t>Data transforms are intended to remove noise and improve the signal in time forecasting series</a:t>
            </a:r>
          </a:p>
          <a:p>
            <a:r>
              <a:rPr lang="en-IN" b="1" dirty="0">
                <a:solidFill>
                  <a:srgbClr val="000000"/>
                </a:solidFill>
                <a:latin typeface="Helvetica Neue"/>
              </a:rPr>
              <a:t>Univariate Analysis</a:t>
            </a:r>
          </a:p>
          <a:p>
            <a:endParaRPr lang="en-IN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AFEF042-FCB7-47B8-A91D-9D99BEE5B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63" y="3302000"/>
            <a:ext cx="4248798" cy="205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5D3619-E99B-4DCF-AC88-701BFD63E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539" y="3429000"/>
            <a:ext cx="4248798" cy="215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0814A5C-55ED-4E47-9E27-7CA1DC4E3D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42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7"/>
    </mc:Choice>
    <mc:Fallback>
      <p:transition spd="slow" advTm="9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eme2">
  <a:themeElements>
    <a:clrScheme name="">
      <a:dk1>
        <a:srgbClr val="000000"/>
      </a:dk1>
      <a:lt1>
        <a:srgbClr val="FFFFFF"/>
      </a:lt1>
      <a:dk2>
        <a:srgbClr val="99CC00"/>
      </a:dk2>
      <a:lt2>
        <a:srgbClr val="009999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80CCCC"/>
      </a:hlink>
      <a:folHlink>
        <a:srgbClr val="4066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</TotalTime>
  <Words>593</Words>
  <Application>Microsoft Office PowerPoint</Application>
  <PresentationFormat>On-screen Show (4:3)</PresentationFormat>
  <Paragraphs>129</Paragraphs>
  <Slides>27</Slides>
  <Notes>9</Notes>
  <HiddenSlides>0</HiddenSlides>
  <MMClips>27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Verdana</vt:lpstr>
      <vt:lpstr>Gill Sans MT</vt:lpstr>
      <vt:lpstr>Noto Sans Symbols</vt:lpstr>
      <vt:lpstr>Arial</vt:lpstr>
      <vt:lpstr>Helvetica Neue</vt:lpstr>
      <vt:lpstr>Times New Roman</vt:lpstr>
      <vt:lpstr>Calibri</vt:lpstr>
      <vt:lpstr>Century Gothic</vt:lpstr>
      <vt:lpstr>Wingdings</vt:lpstr>
      <vt:lpstr>Perception</vt:lpstr>
      <vt:lpstr>Custom Design</vt:lpstr>
      <vt:lpstr>Theme2</vt:lpstr>
      <vt:lpstr>PowerPoint Presentation</vt:lpstr>
      <vt:lpstr>PowerPoint Presentation</vt:lpstr>
      <vt:lpstr>PowerPoint Presentation</vt:lpstr>
      <vt:lpstr>PowerPoint Presentation</vt:lpstr>
      <vt:lpstr>EDA</vt:lpstr>
      <vt:lpstr>DATA DISTRIBUTION    Density Plot </vt:lpstr>
      <vt:lpstr>DATA DISTRIBUTION </vt:lpstr>
      <vt:lpstr>Outlier Detection</vt:lpstr>
      <vt:lpstr>DATA TRANSFORMATIONS</vt:lpstr>
      <vt:lpstr>Bivariate Analysis</vt:lpstr>
      <vt:lpstr>PowerPoint Presentation</vt:lpstr>
      <vt:lpstr>USING DIFFERENT TRANSFORMATIONS</vt:lpstr>
      <vt:lpstr>PowerPoint Presentation</vt:lpstr>
      <vt:lpstr>Trend Analysis </vt:lpstr>
      <vt:lpstr>Seasonality Analysis </vt:lpstr>
      <vt:lpstr>Stationary Analysis </vt:lpstr>
      <vt:lpstr>SCATTER PLOT </vt:lpstr>
      <vt:lpstr>PowerPoint Presentation</vt:lpstr>
      <vt:lpstr>SPLITTING DATASET</vt:lpstr>
      <vt:lpstr>ARIMA MODEL</vt:lpstr>
      <vt:lpstr>PowerPoint Presentation</vt:lpstr>
      <vt:lpstr>Model Evaluation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Gonala, Shirish</dc:creator>
  <cp:lastModifiedBy>VARSHA R CHINTAMANI</cp:lastModifiedBy>
  <cp:revision>4</cp:revision>
  <dcterms:created xsi:type="dcterms:W3CDTF">2012-08-17T07:00:49Z</dcterms:created>
  <dcterms:modified xsi:type="dcterms:W3CDTF">2023-03-17T16:13:32Z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